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EB Garamond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5" roundtripDataSignature="AMtx7mi7b11qP/P+Mm8vnvbiXpJveTWl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BGaramond-regular.fntdata"/><Relationship Id="rId10" Type="http://schemas.openxmlformats.org/officeDocument/2006/relationships/slide" Target="slides/slide6.xml"/><Relationship Id="rId13" Type="http://schemas.openxmlformats.org/officeDocument/2006/relationships/font" Target="fonts/EBGaramond-italic.fntdata"/><Relationship Id="rId12" Type="http://schemas.openxmlformats.org/officeDocument/2006/relationships/font" Target="fonts/EBGaramond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EBGaramond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400"/>
              <a:buFont typeface="EB Garamond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8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/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" type="body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240"/>
              <a:buFont typeface="Noto Sans Symbols"/>
              <a:buChar char="▪"/>
              <a:defRPr/>
            </a:lvl1pPr>
            <a:lvl2pPr indent="-350519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Noto Sans Symbols"/>
              <a:buChar char="▪"/>
              <a:defRPr/>
            </a:lvl2pPr>
            <a:lvl3pPr indent="-3302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Noto Sans Symbols"/>
              <a:buChar char="▪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Font typeface="Noto Sans Symbols"/>
              <a:buChar char="▪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Font typeface="Noto Sans Symbols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400"/>
              <a:buFont typeface="EB Garamond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10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/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Font typeface="EB Garamond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" type="body"/>
          </p:nvPr>
        </p:nvSpPr>
        <p:spPr>
          <a:xfrm>
            <a:off x="838200" y="2057399"/>
            <a:ext cx="5181600" cy="411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▪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2" type="body"/>
          </p:nvPr>
        </p:nvSpPr>
        <p:spPr>
          <a:xfrm>
            <a:off x="6172200" y="2057399"/>
            <a:ext cx="5181600" cy="411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▪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9788" y="668338"/>
            <a:ext cx="10515600" cy="1084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9788" y="1828800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839788" y="2743199"/>
            <a:ext cx="5157787" cy="3446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▪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3" type="body"/>
          </p:nvPr>
        </p:nvSpPr>
        <p:spPr>
          <a:xfrm>
            <a:off x="6172200" y="1828800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12"/>
          <p:cNvSpPr txBox="1"/>
          <p:nvPr>
            <p:ph idx="4" type="body"/>
          </p:nvPr>
        </p:nvSpPr>
        <p:spPr>
          <a:xfrm>
            <a:off x="6172200" y="2743199"/>
            <a:ext cx="5183188" cy="3446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▪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/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>
            <p:ph type="title"/>
          </p:nvPr>
        </p:nvSpPr>
        <p:spPr>
          <a:xfrm>
            <a:off x="839788" y="685800"/>
            <a:ext cx="3932237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EB Garamon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" type="body"/>
          </p:nvPr>
        </p:nvSpPr>
        <p:spPr>
          <a:xfrm>
            <a:off x="5183188" y="685801"/>
            <a:ext cx="6172200" cy="5175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116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60"/>
              <a:buChar char="▪"/>
              <a:defRPr sz="3200"/>
            </a:lvl1pPr>
            <a:lvl2pPr indent="-3708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240"/>
              <a:buChar char="▪"/>
              <a:defRPr sz="2800"/>
            </a:lvl2pPr>
            <a:lvl3pPr indent="-35051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920"/>
              <a:buChar char="▪"/>
              <a:defRPr sz="2400"/>
            </a:lvl3pPr>
            <a:lvl4pPr indent="-3302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2000"/>
            </a:lvl4pPr>
            <a:lvl5pPr indent="-3302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15"/>
          <p:cNvSpPr txBox="1"/>
          <p:nvPr>
            <p:ph idx="2" type="body"/>
          </p:nvPr>
        </p:nvSpPr>
        <p:spPr>
          <a:xfrm>
            <a:off x="839788" y="2209800"/>
            <a:ext cx="3932237" cy="3659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15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839788" y="685800"/>
            <a:ext cx="3932237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EB Garamon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/>
          <p:nvPr>
            <p:ph idx="2" type="pic"/>
          </p:nvPr>
        </p:nvSpPr>
        <p:spPr>
          <a:xfrm>
            <a:off x="5183188" y="685801"/>
            <a:ext cx="6172200" cy="5175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E4D9F9"/>
              </a:buClr>
              <a:buSzPts val="2560"/>
              <a:buFont typeface="Noto Sans Symbols"/>
              <a:buNone/>
              <a:defRPr b="0" i="0" sz="32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4D9F9"/>
              </a:buClr>
              <a:buSzPts val="2240"/>
              <a:buFont typeface="Noto Sans Symbols"/>
              <a:buNone/>
              <a:defRPr b="0" i="0" sz="28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4D9F9"/>
              </a:buClr>
              <a:buSzPts val="1920"/>
              <a:buFont typeface="Noto Sans Symbols"/>
              <a:buNone/>
              <a:defRPr b="0" i="0" sz="24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4D9F9"/>
              </a:buClr>
              <a:buSzPts val="16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4D9F9"/>
              </a:buClr>
              <a:buSzPts val="16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839788" y="2209800"/>
            <a:ext cx="3932237" cy="3659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16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" type="body"/>
          </p:nvPr>
        </p:nvSpPr>
        <p:spPr>
          <a:xfrm rot="5400000">
            <a:off x="4096847" y="-1079990"/>
            <a:ext cx="3998306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▪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 rot="5400000">
            <a:off x="7331869" y="2155031"/>
            <a:ext cx="5414963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" type="body"/>
          </p:nvPr>
        </p:nvSpPr>
        <p:spPr>
          <a:xfrm rot="5400000">
            <a:off x="1997869" y="-397669"/>
            <a:ext cx="5414963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▪"/>
              <a:defRPr/>
            </a:lvl1pPr>
            <a:lvl2pPr indent="-32004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2pPr>
            <a:lvl3pPr indent="-320039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3pPr>
            <a:lvl4pPr indent="-320039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4pPr>
            <a:lvl5pPr indent="-320039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4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fmla="val 7164" name="adj1"/>
            </a:avLst>
          </a:prstGeom>
          <a:gradFill>
            <a:gsLst>
              <a:gs pos="0">
                <a:srgbClr val="4D4EE6">
                  <a:alpha val="40000"/>
                </a:srgbClr>
              </a:gs>
              <a:gs pos="100000">
                <a:srgbClr val="F900A0">
                  <a:alpha val="4000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" name="Google Shape;7;p7"/>
          <p:cNvSpPr txBox="1"/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Font typeface="EB Garamond"/>
              <a:buNone/>
              <a:defRPr b="0" i="0" sz="5200" u="none" cap="none" strike="noStrike">
                <a:solidFill>
                  <a:schemeClr val="accent5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7"/>
          <p:cNvSpPr txBox="1"/>
          <p:nvPr>
            <p:ph idx="1" type="body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E4D9F9"/>
              </a:buClr>
              <a:buSzPts val="2240"/>
              <a:buFont typeface="Noto Sans Symbols"/>
              <a:buChar char="▪"/>
              <a:defRPr b="0" i="0" sz="28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0519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4D9F9"/>
              </a:buClr>
              <a:buSzPts val="1920"/>
              <a:buFont typeface="Noto Sans Symbols"/>
              <a:buChar char="▪"/>
              <a:defRPr b="0" i="0" sz="24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302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4D9F9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20039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4D9F9"/>
              </a:buClr>
              <a:buSzPts val="1440"/>
              <a:buFont typeface="Noto Sans Symbols"/>
              <a:buChar char="▪"/>
              <a:defRPr b="0" i="0" sz="18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20039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E4D9F9"/>
              </a:buClr>
              <a:buSzPts val="1440"/>
              <a:buFont typeface="Noto Sans Symbols"/>
              <a:buChar char="▪"/>
              <a:defRPr b="0" i="0" sz="18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0" type="dt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1" type="ftr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1" name="Google Shape;11;p7"/>
          <p:cNvSpPr txBox="1"/>
          <p:nvPr>
            <p:ph idx="12" type="sldNum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ekphrastic.net/ekphrastic-journal/show-me-the-monet-by-mike-mesterton-gibb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6" name="Google Shape;86;p1"/>
          <p:cNvSpPr txBox="1"/>
          <p:nvPr>
            <p:ph type="ctrTitle"/>
          </p:nvPr>
        </p:nvSpPr>
        <p:spPr>
          <a:xfrm>
            <a:off x="8382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400"/>
              <a:buFont typeface="EB Garamond"/>
              <a:buNone/>
            </a:pPr>
            <a:r>
              <a:rPr lang="en-US">
                <a:solidFill>
                  <a:schemeClr val="accent5"/>
                </a:solidFill>
              </a:rPr>
              <a:t>WRDPNTRS</a:t>
            </a:r>
            <a:endParaRPr/>
          </a:p>
        </p:txBody>
      </p:sp>
      <p:sp>
        <p:nvSpPr>
          <p:cNvPr id="87" name="Google Shape;87;p1"/>
          <p:cNvSpPr txBox="1"/>
          <p:nvPr>
            <p:ph idx="1" type="subTitle"/>
          </p:nvPr>
        </p:nvSpPr>
        <p:spPr>
          <a:xfrm>
            <a:off x="8382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en-US" sz="2200">
                <a:solidFill>
                  <a:schemeClr val="dk2"/>
                </a:solidFill>
              </a:rPr>
              <a:t>  </a:t>
            </a:r>
            <a:r>
              <a:rPr b="1" lang="en-US" sz="2200">
                <a:solidFill>
                  <a:srgbClr val="7030A0"/>
                </a:solidFill>
              </a:rPr>
              <a:t>NEW SHOOTS PROGRAM 2021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60"/>
              <a:buNone/>
            </a:pPr>
            <a:r>
              <a:rPr b="1" lang="en-US" sz="2200">
                <a:solidFill>
                  <a:srgbClr val="7030A0"/>
                </a:solidFill>
              </a:rPr>
              <a:t>  UBC &amp; Vancouver School Board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760"/>
              <a:buNone/>
            </a:pPr>
            <a:r>
              <a:rPr b="1" lang="en-US" sz="2200">
                <a:solidFill>
                  <a:srgbClr val="7030A0"/>
                </a:solidFill>
              </a:rPr>
              <a:t>  Kathleen &amp; Sonia</a:t>
            </a:r>
            <a:endParaRPr/>
          </a:p>
        </p:txBody>
      </p:sp>
      <p:pic>
        <p:nvPicPr>
          <p:cNvPr descr="Background pattern&#10;&#10;Description automatically generated" id="88" name="Google Shape;88;p1"/>
          <p:cNvPicPr preferRelativeResize="0"/>
          <p:nvPr/>
        </p:nvPicPr>
        <p:blipFill rotWithShape="1">
          <a:blip r:embed="rId3">
            <a:alphaModFix/>
          </a:blip>
          <a:srcRect b="0" l="17806" r="22261" t="0"/>
          <a:stretch/>
        </p:blipFill>
        <p:spPr>
          <a:xfrm>
            <a:off x="8069579" y="10"/>
            <a:ext cx="4110228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800100" y="1879600"/>
            <a:ext cx="3905831" cy="267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5" name="Google Shape;95;p2"/>
          <p:cNvSpPr txBox="1"/>
          <p:nvPr>
            <p:ph type="title"/>
          </p:nvPr>
        </p:nvSpPr>
        <p:spPr>
          <a:xfrm>
            <a:off x="838201" y="609600"/>
            <a:ext cx="2952750" cy="5567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EB Garamond"/>
              <a:buNone/>
            </a:pPr>
            <a:r>
              <a:rPr lang="en-US" sz="4400">
                <a:solidFill>
                  <a:schemeClr val="accent5"/>
                </a:solidFill>
              </a:rPr>
              <a:t>Ekphrastic Poetry</a:t>
            </a:r>
            <a:endParaRPr/>
          </a:p>
        </p:txBody>
      </p:sp>
      <p:grpSp>
        <p:nvGrpSpPr>
          <p:cNvPr id="96" name="Google Shape;96;p2"/>
          <p:cNvGrpSpPr/>
          <p:nvPr/>
        </p:nvGrpSpPr>
        <p:grpSpPr>
          <a:xfrm>
            <a:off x="4571586" y="1003002"/>
            <a:ext cx="6230178" cy="4780558"/>
            <a:chOff x="780635" y="393402"/>
            <a:chExt cx="6230178" cy="4780558"/>
          </a:xfrm>
        </p:grpSpPr>
        <p:sp>
          <p:nvSpPr>
            <p:cNvPr id="97" name="Google Shape;97;p2"/>
            <p:cNvSpPr/>
            <p:nvPr/>
          </p:nvSpPr>
          <p:spPr>
            <a:xfrm>
              <a:off x="1193457" y="552719"/>
              <a:ext cx="675527" cy="675527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780635" y="1562289"/>
              <a:ext cx="1501171" cy="937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780635" y="1562289"/>
              <a:ext cx="1501171" cy="937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None/>
              </a:pPr>
              <a:r>
                <a:rPr b="1" lang="en-US" sz="20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What is it ?</a:t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2957334" y="552719"/>
              <a:ext cx="675527" cy="67552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2544512" y="1562289"/>
              <a:ext cx="1501171" cy="937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2544512" y="1562289"/>
              <a:ext cx="1501171" cy="937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None/>
              </a:pPr>
              <a:r>
                <a:rPr b="1" lang="en-US" sz="20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Art &amp; Poetry</a:t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5321837" y="393402"/>
              <a:ext cx="675527" cy="675527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4308389" y="1084336"/>
              <a:ext cx="2702424" cy="15751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4308389" y="1084336"/>
              <a:ext cx="2702424" cy="15751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None/>
              </a:pPr>
              <a:r>
                <a:t/>
              </a:r>
              <a:endParaRPr b="1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None/>
              </a:pPr>
              <a:r>
                <a:rPr b="1" lang="en-US" sz="20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communication between two art mediums </a:t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3557960" y="3034820"/>
              <a:ext cx="675527" cy="67552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228352" y="3852739"/>
              <a:ext cx="5334744" cy="1321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 txBox="1"/>
            <p:nvPr/>
          </p:nvSpPr>
          <p:spPr>
            <a:xfrm>
              <a:off x="1228352" y="3852739"/>
              <a:ext cx="5334744" cy="1321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None/>
              </a:pPr>
              <a:r>
                <a:rPr b="1" lang="en-US" sz="20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having a conversation between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None/>
              </a:pPr>
              <a:r>
                <a:rPr b="1" lang="en-US" sz="20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WORDS and a PIECE of ART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venir"/>
                <a:buNone/>
              </a:pPr>
              <a:r>
                <a:rPr b="1" lang="en-US" sz="20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painting, video, film clip, drawing, sculpture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fmla="val 7164" name="adj1"/>
            </a:avLst>
          </a:prstGeom>
          <a:gradFill>
            <a:gsLst>
              <a:gs pos="0">
                <a:srgbClr val="4D4EE6">
                  <a:alpha val="40000"/>
                </a:srgbClr>
              </a:gs>
              <a:gs pos="100000">
                <a:srgbClr val="F900A0">
                  <a:alpha val="4000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5" name="Google Shape;115;p3"/>
          <p:cNvSpPr txBox="1"/>
          <p:nvPr>
            <p:ph type="title"/>
          </p:nvPr>
        </p:nvSpPr>
        <p:spPr>
          <a:xfrm>
            <a:off x="6522180" y="1122363"/>
            <a:ext cx="5212619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000"/>
              <a:buFont typeface="EB Garamond"/>
              <a:buNone/>
            </a:pPr>
            <a:r>
              <a:rPr lang="en-US" sz="5000">
                <a:solidFill>
                  <a:schemeClr val="accent5"/>
                </a:solidFill>
              </a:rPr>
              <a:t>Examples of Ekphrastic Poems</a:t>
            </a:r>
            <a:br>
              <a:rPr lang="en-US" sz="5000">
                <a:solidFill>
                  <a:schemeClr val="accent5"/>
                </a:solidFill>
              </a:rPr>
            </a:br>
            <a:endParaRPr b="1" sz="5000">
              <a:solidFill>
                <a:schemeClr val="accent5"/>
              </a:solidFill>
            </a:endParaRPr>
          </a:p>
        </p:txBody>
      </p:sp>
      <p:pic>
        <p:nvPicPr>
          <p:cNvPr descr="Sunburst chart&#10;&#10;Description automatically generated" id="116" name="Google Shape;116;p3"/>
          <p:cNvPicPr preferRelativeResize="0"/>
          <p:nvPr/>
        </p:nvPicPr>
        <p:blipFill rotWithShape="1">
          <a:blip r:embed="rId3">
            <a:alphaModFix amt="90000"/>
          </a:blip>
          <a:srcRect b="0" l="0" r="0" t="0"/>
          <a:stretch/>
        </p:blipFill>
        <p:spPr>
          <a:xfrm>
            <a:off x="2199501" y="565844"/>
            <a:ext cx="2347786" cy="57263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stationary&#10;&#10;Description automatically generated" id="117" name="Google Shape;117;p3"/>
          <p:cNvPicPr preferRelativeResize="0"/>
          <p:nvPr/>
        </p:nvPicPr>
        <p:blipFill rotWithShape="1">
          <a:blip r:embed="rId4">
            <a:alphaModFix amt="90000"/>
          </a:blip>
          <a:srcRect b="8690" l="0" r="1" t="21383"/>
          <a:stretch/>
        </p:blipFill>
        <p:spPr>
          <a:xfrm>
            <a:off x="6094476" y="3545470"/>
            <a:ext cx="5715001" cy="1638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fmla="val 7164" name="adj1"/>
            </a:avLst>
          </a:prstGeom>
          <a:gradFill>
            <a:gsLst>
              <a:gs pos="0">
                <a:srgbClr val="4D4EE6">
                  <a:alpha val="40000"/>
                </a:srgbClr>
              </a:gs>
              <a:gs pos="100000">
                <a:srgbClr val="F900A0">
                  <a:alpha val="4000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4" name="Google Shape;124;p4"/>
          <p:cNvSpPr txBox="1"/>
          <p:nvPr>
            <p:ph type="title"/>
          </p:nvPr>
        </p:nvSpPr>
        <p:spPr>
          <a:xfrm>
            <a:off x="836676" y="495829"/>
            <a:ext cx="10515600" cy="9265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5F4D"/>
              </a:buClr>
              <a:buSzPts val="3200"/>
              <a:buFont typeface="EB Garamond"/>
              <a:buNone/>
            </a:pPr>
            <a:r>
              <a:rPr lang="en-US" sz="3200">
                <a:solidFill>
                  <a:srgbClr val="0E5F4D"/>
                </a:solidFill>
              </a:rPr>
              <a:t>Forest Primitive </a:t>
            </a:r>
            <a:br>
              <a:rPr lang="en-US" sz="3200">
                <a:solidFill>
                  <a:schemeClr val="accent6"/>
                </a:solidFill>
              </a:rPr>
            </a:br>
            <a:r>
              <a:rPr lang="en-US" sz="2200">
                <a:solidFill>
                  <a:srgbClr val="FF62C7"/>
                </a:solidFill>
              </a:rPr>
              <a:t>Chapbook by Poet Sonia Di Placido </a:t>
            </a:r>
            <a:r>
              <a:rPr lang="en-US" sz="2200">
                <a:solidFill>
                  <a:schemeClr val="accent6"/>
                </a:solidFill>
              </a:rPr>
              <a:t>&amp; Artist Holly Briesmaster</a:t>
            </a:r>
            <a:endParaRPr sz="2200">
              <a:solidFill>
                <a:schemeClr val="accent6"/>
              </a:solidFill>
            </a:endParaRPr>
          </a:p>
        </p:txBody>
      </p:sp>
      <p:pic>
        <p:nvPicPr>
          <p:cNvPr descr="A screenshot of a computer&#10;&#10;Description automatically generated with low confidence" id="125" name="Google Shape;1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5955" y="1543036"/>
            <a:ext cx="3065143" cy="48191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stationary, envelope&#10;&#10;Description automatically generated" id="126" name="Google Shape;12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43824" y="1422399"/>
            <a:ext cx="2722527" cy="52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fmla="val 7164" name="adj1"/>
            </a:avLst>
          </a:prstGeom>
          <a:gradFill>
            <a:gsLst>
              <a:gs pos="0">
                <a:srgbClr val="4D4EE6">
                  <a:alpha val="40000"/>
                </a:srgbClr>
              </a:gs>
              <a:gs pos="100000">
                <a:srgbClr val="F900A0">
                  <a:alpha val="4000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A picture containing text, painting, picture frame&#10;&#10;Description automatically generated" id="133" name="Google Shape;133;p5"/>
          <p:cNvPicPr preferRelativeResize="0"/>
          <p:nvPr/>
        </p:nvPicPr>
        <p:blipFill rotWithShape="1">
          <a:blip r:embed="rId3">
            <a:alphaModFix/>
          </a:blip>
          <a:srcRect b="7895" l="0" r="0" t="7835"/>
          <a:stretch/>
        </p:blipFill>
        <p:spPr>
          <a:xfrm>
            <a:off x="20" y="10"/>
            <a:ext cx="12191980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/>
          <p:nvPr/>
        </p:nvSpPr>
        <p:spPr>
          <a:xfrm rot="-5400000">
            <a:off x="0" y="0"/>
            <a:ext cx="68580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000000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5" name="Google Shape;135;p5"/>
          <p:cNvSpPr txBox="1"/>
          <p:nvPr>
            <p:ph type="title"/>
          </p:nvPr>
        </p:nvSpPr>
        <p:spPr>
          <a:xfrm>
            <a:off x="271849" y="681037"/>
            <a:ext cx="213771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EB Garamond"/>
              <a:buNone/>
            </a:pPr>
            <a:r>
              <a:rPr lang="en-US" sz="2800"/>
              <a:t>Show me the Monet Banksy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fmla="val 7164" name="adj1"/>
            </a:avLst>
          </a:prstGeom>
          <a:gradFill>
            <a:gsLst>
              <a:gs pos="0">
                <a:srgbClr val="4D4EE6">
                  <a:alpha val="40000"/>
                </a:srgbClr>
              </a:gs>
              <a:gs pos="100000">
                <a:srgbClr val="F900A0">
                  <a:alpha val="4000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2" name="Google Shape;142;p6"/>
          <p:cNvSpPr txBox="1"/>
          <p:nvPr>
            <p:ph type="title"/>
          </p:nvPr>
        </p:nvSpPr>
        <p:spPr>
          <a:xfrm>
            <a:off x="836675" y="242422"/>
            <a:ext cx="10515600" cy="7541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EB Garamond"/>
              <a:buNone/>
            </a:pPr>
            <a:r>
              <a:rPr lang="en-US" sz="4500">
                <a:solidFill>
                  <a:schemeClr val="accent5"/>
                </a:solidFill>
              </a:rPr>
              <a:t>Video of Banksy</a:t>
            </a:r>
            <a:endParaRPr/>
          </a:p>
        </p:txBody>
      </p:sp>
      <p:sp>
        <p:nvSpPr>
          <p:cNvPr id="143" name="Google Shape;143;p6"/>
          <p:cNvSpPr txBox="1"/>
          <p:nvPr/>
        </p:nvSpPr>
        <p:spPr>
          <a:xfrm>
            <a:off x="5940475" y="4702311"/>
            <a:ext cx="5056123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rgbClr val="7030A0"/>
                </a:solidFill>
                <a:latin typeface="Avenir"/>
                <a:ea typeface="Avenir"/>
                <a:cs typeface="Avenir"/>
                <a:sym typeface="Avenir"/>
              </a:rPr>
              <a:t>Write your own Ekphrastic Poem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rgbClr val="7030A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rgbClr val="7030A0"/>
                </a:solidFill>
                <a:latin typeface="Avenir"/>
                <a:ea typeface="Avenir"/>
                <a:cs typeface="Avenir"/>
                <a:sym typeface="Avenir"/>
              </a:rPr>
              <a:t>Sharing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rgbClr val="7030A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rgbClr val="7030A0"/>
                </a:solidFill>
                <a:latin typeface="Avenir"/>
                <a:ea typeface="Avenir"/>
                <a:cs typeface="Avenir"/>
                <a:sym typeface="Avenir"/>
              </a:rPr>
              <a:t>Thoughts</a:t>
            </a:r>
            <a:endParaRPr/>
          </a:p>
        </p:txBody>
      </p:sp>
      <p:sp>
        <p:nvSpPr>
          <p:cNvPr id="144" name="Google Shape;144;p6"/>
          <p:cNvSpPr txBox="1"/>
          <p:nvPr/>
        </p:nvSpPr>
        <p:spPr>
          <a:xfrm>
            <a:off x="606550" y="3623840"/>
            <a:ext cx="1109438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 </a:t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https://www.ekphrastic.net/ekphrastic-journal/show-me-the-monet-by-mike-mesterton-gibbons</a:t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(video about Monet and Banksy)</a:t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4256810" y="1890422"/>
            <a:ext cx="481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030A0"/>
                </a:solidFill>
                <a:latin typeface="Avenir"/>
                <a:ea typeface="Avenir"/>
                <a:cs typeface="Avenir"/>
                <a:sym typeface="Avenir"/>
              </a:rPr>
              <a:t>https://youtu.be/EsLJiYalb6I</a:t>
            </a:r>
            <a:endParaRPr/>
          </a:p>
        </p:txBody>
      </p:sp>
      <p:sp>
        <p:nvSpPr>
          <p:cNvPr id="146" name="Google Shape;146;p6"/>
          <p:cNvSpPr txBox="1"/>
          <p:nvPr/>
        </p:nvSpPr>
        <p:spPr>
          <a:xfrm rot="-848211">
            <a:off x="587732" y="4868846"/>
            <a:ext cx="274890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030A0"/>
                </a:solidFill>
                <a:latin typeface="Avenir"/>
                <a:ea typeface="Avenir"/>
                <a:cs typeface="Avenir"/>
                <a:sym typeface="Avenir"/>
              </a:rPr>
              <a:t>Ekphrastic Journal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1073414" y="5517919"/>
            <a:ext cx="30833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030A0"/>
                </a:solidFill>
                <a:latin typeface="Avenir"/>
                <a:ea typeface="Avenir"/>
                <a:cs typeface="Avenir"/>
                <a:sym typeface="Avenir"/>
              </a:rPr>
              <a:t>https://www.ekphrastic.net/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minousVTI">
  <a:themeElements>
    <a:clrScheme name="Custom 54">
      <a:dk1>
        <a:srgbClr val="000000"/>
      </a:dk1>
      <a:lt1>
        <a:srgbClr val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2021-01-18T20:36:51Z</dcterms:created>
  <dc:creator>Sonia Di Placido</dc:creator>
</cp:coreProperties>
</file>