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1"/>
    <p:restoredTop sz="94691"/>
  </p:normalViewPr>
  <p:slideViewPr>
    <p:cSldViewPr snapToGrid="0" snapToObjects="1">
      <p:cViewPr varScale="1">
        <p:scale>
          <a:sx n="134" d="100"/>
          <a:sy n="134" d="100"/>
        </p:scale>
        <p:origin x="127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1/31/21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225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1/31/21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915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56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1/31/21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367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1/31/21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142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1/31/21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14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1/31/21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451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1/31/21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8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1/31/21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78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333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5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1/31/21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91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etryfoundation.org/poets/emily-dickinson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hyperlink" Target="https://www.ndbooks.com/book/the-gorgeous-nothing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1B17B84-F8A7-4053-9C9D-91E3CA7F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12188951" cy="6858000"/>
          </a:xfrm>
          <a:prstGeom prst="rect">
            <a:avLst/>
          </a:prstGeom>
          <a:blipFill dpi="0" rotWithShape="1">
            <a:blip r:embed="rId2">
              <a:alphaModFix amt="30000"/>
              <a:lum bright="70000" contrast="-70000"/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F1EF73-4309-4B86-ABB0-8AF8BC5134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7864" r="-1" b="7862"/>
          <a:stretch/>
        </p:blipFill>
        <p:spPr>
          <a:xfrm>
            <a:off x="20" y="1376"/>
            <a:ext cx="12188932" cy="68566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87954B-6D0F-9045-AD6A-7D1784CBD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0211"/>
            <a:ext cx="7530685" cy="3163864"/>
          </a:xfrm>
        </p:spPr>
        <p:txBody>
          <a:bodyPr>
            <a:normAutofit/>
          </a:bodyPr>
          <a:lstStyle/>
          <a:p>
            <a:pPr algn="l"/>
            <a:r>
              <a:rPr lang="en-US" sz="6000" dirty="0">
                <a:solidFill>
                  <a:srgbClr val="FFFFFF"/>
                </a:solidFill>
                <a:latin typeface="Bodoni MT" panose="02070603080606020203" pitchFamily="18" charset="77"/>
              </a:rPr>
              <a:t>EMILY DICKINSON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52012E-0353-BA46-890C-ED8DCD30F1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74515"/>
            <a:ext cx="7583133" cy="1279124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FFFFFF"/>
                </a:solidFill>
                <a:latin typeface="Bodoni MT" panose="02070603080606020203" pitchFamily="18" charset="77"/>
              </a:rPr>
              <a:t>American Poet,  Amherst, Massachusetts</a:t>
            </a:r>
          </a:p>
        </p:txBody>
      </p:sp>
    </p:spTree>
    <p:extLst>
      <p:ext uri="{BB962C8B-B14F-4D97-AF65-F5344CB8AC3E}">
        <p14:creationId xmlns:p14="http://schemas.microsoft.com/office/powerpoint/2010/main" val="359987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AB8125F-0FD8-48CD-9F43-73E5494EA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19DD6C-5899-4C07-864B-EB0A7D104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DFFBC1-15BD-428E-B8AF-ECF5D1B76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1752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FB3075-0323-4EB0-B1A5-776A0E709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57" y="0"/>
            <a:ext cx="12191999" cy="2217528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DD0153-4E16-2C4D-ADFA-7942E159C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000"/>
            <a:ext cx="10003218" cy="1600124"/>
          </a:xfrm>
        </p:spPr>
        <p:txBody>
          <a:bodyPr>
            <a:normAutofit/>
          </a:bodyPr>
          <a:lstStyle/>
          <a:p>
            <a:r>
              <a:rPr lang="en-US" sz="5400">
                <a:latin typeface="Bodoni MT" panose="020F0502020204030204" pitchFamily="34" charset="0"/>
                <a:cs typeface="Bodoni MT" panose="020F0502020204030204" pitchFamily="34" charset="0"/>
              </a:rPr>
              <a:t>I am Nobody</a:t>
            </a:r>
            <a:endParaRPr lang="en-US" sz="5400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pic>
        <p:nvPicPr>
          <p:cNvPr id="5" name="Content Placeholder 4" descr="A picture containing text, person, wearing, posing&#10;&#10;Description automatically generated">
            <a:extLst>
              <a:ext uri="{FF2B5EF4-FFF2-40B4-BE49-F238E27FC236}">
                <a16:creationId xmlns:a16="http://schemas.microsoft.com/office/drawing/2014/main" id="{6DDC1A12-8D30-0A43-A2D0-DDEB31C027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09" r="2107" b="-2"/>
          <a:stretch/>
        </p:blipFill>
        <p:spPr>
          <a:xfrm>
            <a:off x="5996628" y="2217529"/>
            <a:ext cx="6195372" cy="46404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DB458E-2E23-304F-A431-C5081EB7C441}"/>
              </a:ext>
            </a:extLst>
          </p:cNvPr>
          <p:cNvSpPr txBox="1"/>
          <p:nvPr/>
        </p:nvSpPr>
        <p:spPr>
          <a:xfrm>
            <a:off x="378374" y="2217529"/>
            <a:ext cx="505547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/>
          </a:p>
          <a:p>
            <a:r>
              <a:rPr lang="en-US" sz="2000">
                <a:latin typeface="Bodoni MT" panose="02070603080606020203" pitchFamily="18" charset="77"/>
              </a:rPr>
              <a:t>I’m Nobody! Who are?</a:t>
            </a:r>
          </a:p>
          <a:p>
            <a:r>
              <a:rPr lang="en-US" sz="2000">
                <a:latin typeface="Bodoni MT" panose="02070603080606020203" pitchFamily="18" charset="77"/>
              </a:rPr>
              <a:t>Are you – Nobody – Too?</a:t>
            </a:r>
          </a:p>
          <a:p>
            <a:r>
              <a:rPr lang="en-US" sz="2000">
                <a:latin typeface="Bodoni MT" panose="02070603080606020203" pitchFamily="18" charset="77"/>
              </a:rPr>
              <a:t>Then there’s a pair of us!</a:t>
            </a:r>
          </a:p>
          <a:p>
            <a:r>
              <a:rPr lang="en-US" sz="2000">
                <a:latin typeface="Bodoni MT" panose="02070603080606020203" pitchFamily="18" charset="77"/>
              </a:rPr>
              <a:t>Don’t Tell! they’d advertise – you know! </a:t>
            </a:r>
          </a:p>
          <a:p>
            <a:endParaRPr lang="en-US" sz="2000">
              <a:latin typeface="Bodoni MT" panose="02070603080606020203" pitchFamily="18" charset="77"/>
            </a:endParaRPr>
          </a:p>
          <a:p>
            <a:r>
              <a:rPr lang="en-US" sz="2000">
                <a:latin typeface="Bodoni MT" panose="02070603080606020203" pitchFamily="18" charset="77"/>
              </a:rPr>
              <a:t>How dreary – to be – Somebody!</a:t>
            </a:r>
          </a:p>
          <a:p>
            <a:r>
              <a:rPr lang="en-US" sz="2000">
                <a:latin typeface="Bodoni MT" panose="02070603080606020203" pitchFamily="18" charset="77"/>
              </a:rPr>
              <a:t>How public – like a Frog –</a:t>
            </a:r>
          </a:p>
          <a:p>
            <a:r>
              <a:rPr lang="en-US" sz="2000">
                <a:latin typeface="Bodoni MT" panose="02070603080606020203" pitchFamily="18" charset="77"/>
              </a:rPr>
              <a:t>To tell one’s name – the livelong June –</a:t>
            </a:r>
          </a:p>
          <a:p>
            <a:r>
              <a:rPr lang="en-US" sz="2000">
                <a:latin typeface="Bodoni MT" panose="02070603080606020203" pitchFamily="18" charset="77"/>
              </a:rPr>
              <a:t>To an admiring Bog! </a:t>
            </a:r>
          </a:p>
          <a:p>
            <a:endParaRPr lang="en-US" sz="2000">
              <a:latin typeface="Bodoni MT" panose="02070603080606020203" pitchFamily="18" charset="77"/>
            </a:endParaRPr>
          </a:p>
          <a:p>
            <a:r>
              <a:rPr lang="en-US" sz="2000">
                <a:latin typeface="Bodoni MT" panose="02070603080606020203" pitchFamily="18" charset="77"/>
              </a:rPr>
              <a:t>Circa 1861</a:t>
            </a:r>
          </a:p>
          <a:p>
            <a:endParaRPr lang="en-US" sz="2000"/>
          </a:p>
          <a:p>
            <a:endParaRPr lang="en-US" sz="2000"/>
          </a:p>
          <a:p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031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1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FBC8BBE5-981E-4B0B-9654-32B5668BF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3" name="Rectangle 15">
            <a:extLst>
              <a:ext uri="{FF2B5EF4-FFF2-40B4-BE49-F238E27FC236}">
                <a16:creationId xmlns:a16="http://schemas.microsoft.com/office/drawing/2014/main" id="{094C9708-F6A4-4956-B261-A4A2C4DFE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48400" y="0"/>
            <a:ext cx="59436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4" name="Rectangle 17">
            <a:extLst>
              <a:ext uri="{FF2B5EF4-FFF2-40B4-BE49-F238E27FC236}">
                <a16:creationId xmlns:a16="http://schemas.microsoft.com/office/drawing/2014/main" id="{592DB257-3E16-4A3C-9E28-468282812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50"/>
            <a:ext cx="625465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7685E6-1160-459B-8C70-301404C06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048" y="0"/>
            <a:ext cx="6251447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F83EE5-2B39-154A-B049-71DF7439D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75" y="567942"/>
            <a:ext cx="4953000" cy="166457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Bodoni MT" panose="02070603080606020203" pitchFamily="18" charset="77"/>
              </a:rPr>
              <a:t>Emily Dickinson, Poet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516D5-E125-F34D-B097-590E772C0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052" y="2411653"/>
            <a:ext cx="5480148" cy="1576687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Bodoni MT" panose="02070603080606020203" pitchFamily="18" charset="77"/>
                <a:hlinkClick r:id="rId3"/>
              </a:rPr>
              <a:t>https://www.poetryfoundation.org/poets/emily-dickinson</a:t>
            </a:r>
            <a:endParaRPr lang="en-US" sz="1800" dirty="0">
              <a:latin typeface="Bodoni MT" panose="02070603080606020203" pitchFamily="18" charset="77"/>
            </a:endParaRPr>
          </a:p>
          <a:p>
            <a:r>
              <a:rPr lang="en-US" sz="1800" dirty="0">
                <a:latin typeface="Bodoni MT" panose="02070603080606020203" pitchFamily="18" charset="77"/>
                <a:hlinkClick r:id="rId4"/>
              </a:rPr>
              <a:t>https://www.ndbooks.com/book/the-gorgeous-nothings/</a:t>
            </a:r>
            <a:endParaRPr lang="en-US" sz="1800" dirty="0">
              <a:latin typeface="Bodoni MT" panose="02070603080606020203" pitchFamily="18" charset="77"/>
            </a:endParaRPr>
          </a:p>
          <a:p>
            <a:endParaRPr lang="en-US" sz="1800" dirty="0">
              <a:latin typeface="Bodoni MT" panose="02070603080606020203" pitchFamily="18" charset="77"/>
            </a:endParaRP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CF875C75-3D59-D941-84B6-A15A45B912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929" b="3316"/>
          <a:stretch/>
        </p:blipFill>
        <p:spPr>
          <a:xfrm>
            <a:off x="6858001" y="567942"/>
            <a:ext cx="4724400" cy="57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97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C8BBE5-981E-4B0B-9654-32B5668BF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658685-2A02-3C42-BE1B-CD507978F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315379"/>
            <a:ext cx="5334000" cy="1664573"/>
          </a:xfrm>
        </p:spPr>
        <p:txBody>
          <a:bodyPr>
            <a:normAutofit fontScale="90000"/>
          </a:bodyPr>
          <a:lstStyle/>
          <a:p>
            <a:r>
              <a:rPr lang="en-US" sz="2200" dirty="0">
                <a:solidFill>
                  <a:schemeClr val="tx2"/>
                </a:solidFill>
                <a:latin typeface="Bodoni MT" panose="02070603080606020203" pitchFamily="18" charset="77"/>
              </a:rPr>
              <a:t>A193/194</a:t>
            </a:r>
            <a:br>
              <a:rPr lang="en-US" dirty="0">
                <a:solidFill>
                  <a:schemeClr val="tx2"/>
                </a:solidFill>
                <a:latin typeface="Bodoni MT" panose="02070603080606020203" pitchFamily="18" charset="77"/>
              </a:rPr>
            </a:br>
            <a:r>
              <a:rPr lang="en-US" dirty="0">
                <a:solidFill>
                  <a:schemeClr val="tx2"/>
                </a:solidFill>
                <a:latin typeface="Bodoni MT" panose="02070603080606020203" pitchFamily="18" charset="77"/>
              </a:rPr>
              <a:t>I gave him leave to live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B09878AD-0DD4-B647-980F-5199CBB3F0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8680" y="2295331"/>
            <a:ext cx="3556737" cy="3989473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94C9708-F6A4-4956-B261-A4A2C4DFE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48400" y="0"/>
            <a:ext cx="59436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2DB257-3E16-4A3C-9E28-468282812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0666" y="0"/>
            <a:ext cx="600133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7685E6-1160-459B-8C70-301404C06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196875" y="0"/>
            <a:ext cx="5992075" cy="6858000"/>
          </a:xfrm>
          <a:prstGeom prst="rect">
            <a:avLst/>
          </a:prstGeom>
          <a:blipFill dpi="0" rotWithShape="1">
            <a:blip r:embed="rId3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C2C1B097-2F9D-FB4F-AE3F-0781E38C7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9277" y="567942"/>
            <a:ext cx="4101848" cy="57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1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74">
            <a:extLst>
              <a:ext uri="{FF2B5EF4-FFF2-40B4-BE49-F238E27FC236}">
                <a16:creationId xmlns:a16="http://schemas.microsoft.com/office/drawing/2014/main" id="{4AB8125F-0FD8-48CD-9F43-73E5494EA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6" name="Rectangle 76">
            <a:extLst>
              <a:ext uri="{FF2B5EF4-FFF2-40B4-BE49-F238E27FC236}">
                <a16:creationId xmlns:a16="http://schemas.microsoft.com/office/drawing/2014/main" id="{0019DD6C-5899-4C07-864B-EB0A7D104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7" name="Rectangle 78">
            <a:extLst>
              <a:ext uri="{FF2B5EF4-FFF2-40B4-BE49-F238E27FC236}">
                <a16:creationId xmlns:a16="http://schemas.microsoft.com/office/drawing/2014/main" id="{EBDFFBC1-15BD-428E-B8AF-ECF5D1B76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34788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8" name="Rectangle 80">
            <a:extLst>
              <a:ext uri="{FF2B5EF4-FFF2-40B4-BE49-F238E27FC236}">
                <a16:creationId xmlns:a16="http://schemas.microsoft.com/office/drawing/2014/main" id="{EBFB3075-0323-4EB0-B1A5-776A0E709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56" y="0"/>
            <a:ext cx="12191999" cy="3478809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166569-72FC-9F4C-99D0-4EACD896F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7" y="381000"/>
            <a:ext cx="8277694" cy="27432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dirty="0">
                <a:latin typeface="Bodoni MT" panose="02070603080606020203" pitchFamily="18" charset="77"/>
              </a:rPr>
              <a:t>The Mushroom is the Elf of Plants –</a:t>
            </a:r>
          </a:p>
        </p:txBody>
      </p:sp>
      <p:pic>
        <p:nvPicPr>
          <p:cNvPr id="11" name="Content Placeholder 10" descr="A picture containing text, envelope, stationary&#10;&#10;Description automatically generated">
            <a:extLst>
              <a:ext uri="{FF2B5EF4-FFF2-40B4-BE49-F238E27FC236}">
                <a16:creationId xmlns:a16="http://schemas.microsoft.com/office/drawing/2014/main" id="{F737148C-1350-B441-A503-5ABE3A8426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96" r="3" b="6211"/>
          <a:stretch/>
        </p:blipFill>
        <p:spPr>
          <a:xfrm>
            <a:off x="298500" y="2647950"/>
            <a:ext cx="4540677" cy="3829049"/>
          </a:xfrm>
          <a:prstGeom prst="rect">
            <a:avLst/>
          </a:prstGeom>
        </p:spPr>
      </p:pic>
      <p:pic>
        <p:nvPicPr>
          <p:cNvPr id="19" name="Picture 18" descr="A picture containing text, stationary, envelope&#10;&#10;Description automatically generated">
            <a:extLst>
              <a:ext uri="{FF2B5EF4-FFF2-40B4-BE49-F238E27FC236}">
                <a16:creationId xmlns:a16="http://schemas.microsoft.com/office/drawing/2014/main" id="{6E63EF9B-5DAA-5D48-9521-427B712B81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953" r="-2" b="5929"/>
          <a:stretch/>
        </p:blipFill>
        <p:spPr>
          <a:xfrm>
            <a:off x="8582308" y="392226"/>
            <a:ext cx="3226399" cy="2720748"/>
          </a:xfrm>
          <a:prstGeom prst="rect">
            <a:avLst/>
          </a:prstGeom>
        </p:spPr>
      </p:pic>
      <p:pic>
        <p:nvPicPr>
          <p:cNvPr id="15" name="Picture 14" descr="Chart, radar chart&#10;&#10;Description automatically generated">
            <a:extLst>
              <a:ext uri="{FF2B5EF4-FFF2-40B4-BE49-F238E27FC236}">
                <a16:creationId xmlns:a16="http://schemas.microsoft.com/office/drawing/2014/main" id="{1AF4D666-1906-0940-9BB9-0AE88D6AE0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710" r="2" b="6439"/>
          <a:stretch/>
        </p:blipFill>
        <p:spPr>
          <a:xfrm>
            <a:off x="4839177" y="2647950"/>
            <a:ext cx="4457046" cy="375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75065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114</Words>
  <Application>Microsoft Macintosh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Next LT Pro</vt:lpstr>
      <vt:lpstr>AvenirNext LT Pro Medium</vt:lpstr>
      <vt:lpstr>Bodoni MT</vt:lpstr>
      <vt:lpstr>BlockprintVTI</vt:lpstr>
      <vt:lpstr>EMILY DICKINSON</vt:lpstr>
      <vt:lpstr>I am Nobody</vt:lpstr>
      <vt:lpstr>Emily Dickinson, Poet</vt:lpstr>
      <vt:lpstr>A193/194 I gave him leave to live</vt:lpstr>
      <vt:lpstr>The Mushroom is the Elf of Plants –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EMILY DICKINSON</dc:title>
  <dc:creator>Sonia Di Placido</dc:creator>
  <cp:lastModifiedBy>Sonia Di Placido</cp:lastModifiedBy>
  <cp:revision>7</cp:revision>
  <dcterms:created xsi:type="dcterms:W3CDTF">2021-01-31T22:16:01Z</dcterms:created>
  <dcterms:modified xsi:type="dcterms:W3CDTF">2021-01-31T23:08:38Z</dcterms:modified>
</cp:coreProperties>
</file>